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D244DD-523F-6A6D-6FD8-9FCD394186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E268D-557A-9EAE-2715-887B40C0600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C2E2-DE4A-0525-9EE1-6BDBFFD4740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E7F4-3228-1A4E-79DB-755AE0F2F94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A0FBDB0-E6C6-463F-9E73-C11BEB938AE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698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65FE1-C340-328E-9506-398FE5E5F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69780-9CCD-7D2C-2A7D-5968932748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F249150-E822-5C36-E35D-912983777B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A501-007F-2C6C-AEAE-D8AF3C7B7C6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5D333-F75D-EA2B-A86C-C65CB8C1A9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1F19D-C21A-44DA-3644-FA5828BD41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0EC8233B-1313-4B45-BEA0-75E4C7B4AE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F5C39-ED89-1EA4-A2E1-0987469E8A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67F9B00-2DE6-461F-9E71-19E51F23DA8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941EB-9338-C8F2-8656-613ABFE78A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D385C-5C93-5939-E6EE-FA022B58E6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4E1DB-3512-F9E1-FB39-7E522E941D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25CE33-A7F1-4DEA-BDEF-4B0E27A4B46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A251B-F469-FFFE-0AB1-BA1572E411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B6B7E-B8B3-7351-4F13-CC46425D50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A25CE-CE50-12E8-A351-7354DF668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DC828A3-DCC5-4D06-BD21-477D4DAE003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C208-17BF-92DB-6ED3-2151D8C58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E6869-C041-4861-9515-2201523D9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C18E-AAA6-FE4B-3C25-1F12DF306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088130-732B-4802-B594-BA0B9FB38F3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3F431-4571-F3AF-E2C2-D2A0B25CB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0BC9F-4D5A-D021-EE5D-17C66FE90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47BC9-9080-F6E3-B4DA-A419B2375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4EA8D3-2A54-4C40-8440-307E25E263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2A0B7-C73E-2817-78E4-CA9B0489F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B955-3196-48E6-3FC7-ECBE88B77D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26E7F-6413-BCDD-3ABA-EE69195921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BE20F-82C1-4B67-8694-6728A95EC8B6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BACD0-1C82-DA1D-C63D-BC9322129A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1BE15-BA03-C869-8862-61B6D12C4E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F965-419E-1304-846D-FE2BF201B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CF4899-410B-416F-9FC4-DC744701F448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1CB3E6-8E58-244C-6983-1AE7F07953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039F6-4DF9-5977-69A5-FAF5CADE2F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A555-A375-E100-EC42-87B682AD97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DC0CBA-069C-456D-A9C2-5E5B443CA4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F6577-5522-6395-751E-9B3CD5998A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BA3A9-46D6-2949-6E56-622B3FCEF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6EC4F-629A-7933-AAB0-D138AA8955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163CDA-C6F8-44D5-890A-7B16F703EBF8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4774A-0C02-05B0-0943-024303BDE9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2E779-7A9C-3FAA-6A03-B10C3B7256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08E2-24E7-0D84-ADB8-E98C93EB83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4FF1DD-7FC1-4DE6-A9EF-93907B52D29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397E6-85C9-F8EE-5197-AD065F2977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11D36-80B6-9A3A-D0ED-327E824A47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88A2B-AB11-CDA8-314D-3502360CE1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F6B663-517C-4CF3-865D-4EC5BF2843FC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8BDD0-0536-E035-6A69-107FAE0D9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C8594-7EBB-6636-09FF-3BCD5FC5DE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53599-04EF-778A-0F68-1C415BF702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673C4D-62A7-4BDC-8BA7-9669EAA5952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BA27E-C4D9-C75B-B871-6C43222F8D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DB2BF-DAD0-5D22-AD46-6C7D91C77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60991-392A-CE3C-26AC-140C20CB8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FF856C-8C7E-42E7-A325-AE08C6088551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8C007-0316-8169-7BCF-92D2FD32E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AA74-5C89-D2AC-EA31-8E9363696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F7D3C-01D8-4E35-D922-63A766D503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2AE398-E3D9-49A4-80C4-1665E869271A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68F1A-47E7-C666-8A4A-F0668F11F8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7E562-2B3E-606D-7FE4-0D9CADFDDA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0CFA0-F01E-A92E-318A-4BE984918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421C34-1A9E-435E-A48F-78F1DD7809C8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916A9-BE88-EACD-85A7-6545D4196A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8C7B8-84F4-101E-B2D1-48A304519C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7B7A8-1358-6C01-A62E-A3F3BA1DAF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BF803D-3413-485F-AE05-1863086300B5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23A2A-0D92-E707-793A-6695B7BB4A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03DC6-6138-D9CE-0222-0F1F32C17A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AB1D-FB3F-B9B4-282D-52BA7C81F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FEE9F0-3729-412F-96F0-A178010A482F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B9C97-ED0D-F7CD-62EB-936F85C874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38172-3E1D-B2DF-1BB9-FFC7F621CC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A1A0-FD34-BFB6-9AA5-01B91ED67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AA7D8E-8889-411F-93A4-A115696891B9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2B6AA-D1EA-199E-E2BF-575EDF6DD3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3B323-9EBB-612E-DDFC-D7E05CA2AE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0FB4-0CF4-98A1-2E9F-09F0FC22A4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58A76E-B595-41CE-AA1E-71AEFDE9B67E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88ADF-D850-6782-3735-27EF30FEA8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5139D-D1F3-C0D5-B6F0-876A59C52E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94DD-2288-D21E-A4F6-87E51D5439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F95369-289E-47FD-9A8F-5AB621F486FF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4F10-FF1D-A34D-86E8-FEA2DAE42C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A276C-D8C6-33E1-6FBA-70755944BC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B544-D1E6-8074-8E3A-D003D23D55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034C6B-D3F7-4C63-8BBA-7EB7E7C4A3B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7B3AE-C43C-1682-FA55-D9D8781629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A5F66-4536-B420-64C8-E66C5AAD43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3B3E9-D66F-A1AC-D303-5D1D7DCD55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3C5EE5-3AB5-475F-B26C-D2419892388E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2876A-FA01-1899-592A-103BD221C4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6A586-BB89-F450-08E7-294CB86B07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DE04-2216-E406-8866-0D38560DA1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4D9F32-52B0-4879-B5C7-CD05BE80B95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67008-05B1-45D1-C613-2F0F6C41D8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CD8E0-E1A6-A375-B4B9-B6F9FF03F1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179A-C1C9-B51B-DDCD-BB47EBC2A7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2C7D89-E245-4CC4-9810-99F00738C6F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00493-2656-72E9-0E3F-B204DB466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700A6-94EB-8D64-0C9B-A87D85DA47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E3BD-CB4F-C93D-1B2A-8E9886D5E0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D18BB1C-7FB7-40AD-A345-991CFCBAC1BA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956D0-7494-6C7E-83F3-12D43BC4C0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02A07-979F-EAB1-F6DD-4816801EEB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96D46-06EC-DF44-9F94-1159BE3241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7CCA37-971D-476E-B041-6F356136CE2C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F300C-B014-AEB3-53F6-1B1108DC67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B617A-E35A-138E-F2D4-401902E6E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953A-4831-8D3D-B25F-A8EAC873A3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505DE7-743D-4829-8AF2-EE0F15FAFC85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90616-D066-A062-9E22-5C3FB4E31C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CAB1B-16E7-6D57-E290-59FF2A2347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11E4-AF4C-4F33-2510-FB45D849FA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E6161D4-760B-4DAE-AE59-DCBFB658C48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6188D-5D87-7FCC-DF9E-B69117071A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24892-735E-3EE0-5556-D49DC50834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00A2-8622-AE1C-FE27-E615E00A2C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0D09BD-F347-4553-9B35-E9A6DDBCC3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9679B-57CB-5E5D-5A8E-0AF497386F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90754-EF01-B114-A098-9AA9978C8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588AF-C78B-8B09-559B-5ABC8AC90F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48A4-50A4-483A-97D1-43F944AA07C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BCC72-85EB-B5B2-97D9-F30580228A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6629-095B-A0B3-4590-43EFD66BA7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E018-8E8B-E740-63C3-4046CF57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02FC7FC-8AF2-40E8-8209-E6ADD1D6294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D72F5-7924-3435-A021-7F23A564DC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F4D86-D372-9655-ACB7-93F771A5C6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BA770-2B23-5F83-C881-A854DAA622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8FE77C-2582-436F-894A-23426A3CA5A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7BEC1-180C-CE75-9075-18AC63D7F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C9AC5-D027-397E-0D06-E5509F1CF2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C387-80FB-C684-C6B5-E6C610547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2B592B-CAC8-4D0D-8410-DDFEA71B6F3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35EC-7C8D-7E34-2537-AAD706CB2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92E4D-46F3-B160-939A-88C5F44CE5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D4B76-D42B-7379-79FE-A6C6B83755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C125FE-789C-4A41-AAC6-0A9366FAFCC8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0555E-EB4E-358C-A6B6-6BC68F152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32E72-3822-89A9-FCE1-C688370C7C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752C-08F8-5DA0-21E0-8174EB6F8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F7540-3D19-5022-0A2B-1338EAAD8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98F9A-A5AE-7FBB-2114-87B7D9D1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3C110-3BD2-B3F1-D6CB-A93483FF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803F2-E005-8CA8-7779-6EC3C587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968285-AEA2-424D-99A2-3561D5A7AB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3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39B2-A158-8E52-120D-7C287BC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0F89A-57DE-6814-7FFC-33D4A98EC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A08D-0EEA-F31D-38FC-BC9C2925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FA38D-FF9D-7059-A9F9-4E1D0CC9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1FDB-1F66-587C-AB7C-DAB95673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15B61C-4B68-46C2-BA42-1D5FE51696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818BC-BE6E-EF98-CAF4-FA427DFDB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A96C4-66F8-2F17-472C-707CC58E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70A3-2D58-8825-B01A-CF6FF999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B4FFF-6A47-CDBC-B58B-C0D049B1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DB41-700B-7201-DD64-3BD3114C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55FC2-4BEE-446E-89B0-936A80891F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BB60-9C1A-88F0-2A5B-3380319E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4189-836B-6CAA-3AF7-99889ECF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F040-5BED-5B2F-B705-3576F5E6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E2562-149F-0117-F5C6-3B982D12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4746-799A-0359-5F66-94C71BFD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E5476F-93F0-4C43-A164-F465067C14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57A-ECB5-B113-4E48-E471D5AB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BE33C-4804-66E5-CE81-2610BF1E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ED65-C360-CE31-C9DB-1D20F24B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1CC-225F-096B-9C33-A6F043BE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764C-7FF7-9124-CE88-8869F6FB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D6D6F5-2D67-4853-B7D7-0DA6BD076D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2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F684-19AA-6D9B-BC8B-BD158DE7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089F-91C5-1DE7-DEF9-046E29B7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FC377-51D9-1E4E-23C9-AF9F35C44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1E19-581E-1274-BF4F-6D5BD26D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260CF-629E-601C-9DFF-107212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8CFCE-6747-0BB2-D42B-1C617F8E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DE4F60-F7C9-48A5-B7E0-DBA21880A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272B-DEDC-D860-DA1E-9FA0911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3FFAE-4A8D-5045-D333-746DA506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D1C65-E6DF-F16D-CB7A-6483A3BB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7459-E4A8-9B20-B777-CFDFCBE1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892B2-CCBB-FB98-AB40-206352EE3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B4B79-A08F-99E1-DD0F-B9E3CCB0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A0028-4931-67DE-2FA7-2B12D630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1DA7D-B849-85DB-305D-33CCB181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6B449D-479F-4F0E-8652-E0509BFB0B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248-13F5-DF2A-2FD5-6EB9F29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5E09C-5A52-4B06-CC4A-81D3352C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6B635-57C6-E404-9C81-3F643899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5D7FB-7CEA-82D6-D631-0FC55A2B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18A1F6-7EBF-4A1A-B34A-19EEFA7F5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1331B-95D5-D7FE-FFC5-2CB75909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373BA-39DD-B34E-5784-08D2F48A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1ED7-6F6F-7F6B-C495-56904D25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7D7471-13BF-4C92-A257-11D766F6F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96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1157-8A8F-D259-92AC-5A7C8FC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67BD-2C1E-428B-C53D-854E64E25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C487-98DE-6C56-26D0-F1D0A739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8D58B-5A75-B974-004E-06E1068B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8C2-9E03-2A17-3B76-539A66E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09230-8F67-6869-8012-F21F36CE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228A06-FDE5-45C3-8461-ECFCCE5EB2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864A-B1AD-736F-B417-D8CA4386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CAD55-75D8-C2F1-C14B-BCADF76FE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0E69B-05DF-8F7A-1813-001A433A9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1160-76E8-D694-086D-C9147767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7236D-9E5E-678B-4814-C920E0C1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18D05-82D3-903C-ABB8-F6527057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C9BF2A-F64B-46ED-A3CF-5A625BFD3F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7BE67-77B3-08C3-D657-822D064CF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A7D96-99EC-E7D4-7841-329BB0A21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00C8-3F64-36FF-8EF3-ADFC38D8CA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174E-732A-2A11-09D5-A675D263DD9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7072-AD1B-66B5-0FD8-842401A7A9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B21B541-3FC2-4DFE-91C4-78CFB36CA41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368259-A15C-DC4A-A2CB-81776E4134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sz="2000" dirty="0">
                <a:latin typeface="Rubik" pitchFamily="18"/>
              </a:rPr>
              <a:t>29/10/2024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831C-F9DB-7D80-4977-C3F6D27BEA3D}"/>
              </a:ext>
            </a:extLst>
          </p:cNvPr>
          <p:cNvSpPr txBox="1"/>
          <p:nvPr/>
        </p:nvSpPr>
        <p:spPr>
          <a:xfrm>
            <a:off x="111240" y="4668480"/>
            <a:ext cx="3419439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 / KIS/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72ACE-6D73-2793-1660-CCA09E5BBC90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4: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Koeficijent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apsorpcije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1F75A-D185-8697-FA95-D895EA85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08421" y="388584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038CF-302C-E4A8-4A72-7665380D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F9159-6E14-1BB3-021B-386BA1F016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5960" y="79560"/>
            <a:ext cx="6620040" cy="34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0AED9-9785-6926-CD58-FB24B230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750" y="205150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84EB-E8D7-19FE-ED63-6BC273E245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Malo formalnije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DE713-4C52-8241-5BB3-E474C30DD9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neku</a:t>
            </a:r>
            <a:r>
              <a:rPr lang="en-US" dirty="0"/>
              <a:t> “</a:t>
            </a:r>
            <a:r>
              <a:rPr lang="en-US" dirty="0" err="1"/>
              <a:t>referentnu</a:t>
            </a:r>
            <a:r>
              <a:rPr lang="en-US" dirty="0"/>
              <a:t>”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, </a:t>
            </a:r>
            <a:r>
              <a:rPr lang="en-US" dirty="0" err="1"/>
              <a:t>definisanu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dogovorenoj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linearna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skali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423B7-0D76-5AB3-CCFB-2073728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3840" y="1354374"/>
            <a:ext cx="262872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0C3B8-C6D3-D9A9-5AD5-57AA50D67B3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62280" y="3048341"/>
            <a:ext cx="9522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2BD95-9CD9-ECBD-CBEA-132B01CD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19280" y="4343400"/>
            <a:ext cx="1437840" cy="1018799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1C7E-767E-29F3-CE5D-0733CC6CB1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81720"/>
            <a:ext cx="5578200" cy="603720"/>
          </a:xfrm>
        </p:spPr>
        <p:txBody>
          <a:bodyPr vert="horz"/>
          <a:lstStyle/>
          <a:p>
            <a:pPr lvl="0"/>
            <a:r>
              <a:rPr lang="en-US" sz="2000"/>
              <a:t>Uticaj zavisnosti koeficijenta apsorpcije od talasne dužine na izgled spektra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23B17-7DF8-BCD9-7195-8E87FFFE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280" y="780480"/>
            <a:ext cx="5046120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1E320-72FB-B804-8A47-B25EBC2D4C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2279" y="360"/>
            <a:ext cx="398448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6A66C-BE44-3398-E8B1-B25C9884B690}"/>
              </a:ext>
            </a:extLst>
          </p:cNvPr>
          <p:cNvSpPr txBox="1"/>
          <p:nvPr/>
        </p:nvSpPr>
        <p:spPr>
          <a:xfrm>
            <a:off x="3429000" y="3200400"/>
            <a:ext cx="2514600" cy="117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Primer desno je malo ekstremniji pošto su u pitanju linije, ali princip je isti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A3-2269-166F-B28A-691AA8EE5C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3C352-D572-7F10-AF39-93ED8E1D02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3 min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11A-E1C1-E177-77BD-4C715FD394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8C7A-58D4-590B-009A-8ACBDAA5E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Apsorpcija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 (</a:t>
            </a:r>
            <a:r>
              <a:rPr lang="en-US" dirty="0" err="1"/>
              <a:t>vezano-vezani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b-b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Fotojonizacija</a:t>
            </a:r>
            <a:r>
              <a:rPr lang="en-US" dirty="0"/>
              <a:t> (</a:t>
            </a:r>
            <a:r>
              <a:rPr lang="en-US" dirty="0" err="1"/>
              <a:t>vezano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b-f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 </a:t>
            </a:r>
            <a:r>
              <a:rPr lang="en-US" dirty="0"/>
              <a:t>3-body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slobodno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f-f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Disocijacija</a:t>
            </a:r>
            <a:r>
              <a:rPr lang="en-US" dirty="0"/>
              <a:t> </a:t>
            </a:r>
            <a:r>
              <a:rPr lang="en-US" dirty="0" err="1"/>
              <a:t>molekula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slobodnim</a:t>
            </a:r>
            <a:r>
              <a:rPr lang="en-US" dirty="0"/>
              <a:t> </a:t>
            </a:r>
            <a:r>
              <a:rPr lang="en-US" dirty="0" err="1"/>
              <a:t>elektronima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atomima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molekulima</a:t>
            </a:r>
            <a:r>
              <a:rPr lang="en-US" dirty="0"/>
              <a:t> (</a:t>
            </a:r>
            <a:r>
              <a:rPr lang="en-US" dirty="0" err="1"/>
              <a:t>Rejlijevo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česticama</a:t>
            </a:r>
            <a:r>
              <a:rPr lang="en-US" dirty="0"/>
              <a:t> </a:t>
            </a:r>
            <a:r>
              <a:rPr lang="en-US" dirty="0" err="1"/>
              <a:t>prašine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Ovo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samo</a:t>
            </a:r>
            <a:r>
              <a:rPr lang="en-US" b="1" dirty="0"/>
              <a:t> </a:t>
            </a:r>
            <a:r>
              <a:rPr lang="en-US" b="1" dirty="0" err="1"/>
              <a:t>najčešći</a:t>
            </a:r>
            <a:r>
              <a:rPr lang="en-US" b="1" dirty="0"/>
              <a:t> / </a:t>
            </a:r>
            <a:r>
              <a:rPr lang="en-US" b="1" dirty="0" err="1"/>
              <a:t>najvažniji</a:t>
            </a:r>
            <a:r>
              <a:rPr lang="en-US" b="1" dirty="0"/>
              <a:t> </a:t>
            </a:r>
            <a:r>
              <a:rPr lang="en-US" b="1" dirty="0" err="1"/>
              <a:t>procesi</a:t>
            </a:r>
            <a:r>
              <a:rPr lang="en-US" b="1" dirty="0"/>
              <a:t> u </a:t>
            </a:r>
            <a:r>
              <a:rPr lang="en-US" b="1" dirty="0" err="1"/>
              <a:t>vidljivom</a:t>
            </a:r>
            <a:r>
              <a:rPr lang="en-US" b="1" dirty="0"/>
              <a:t> / UV / IR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DFD63-FD67-4E45-E520-B1267A15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16080"/>
            <a:ext cx="7752960" cy="5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0004A6-2E34-9832-327C-920BB6862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0520" y="0"/>
            <a:ext cx="9675360" cy="457200"/>
          </a:xfrm>
        </p:spPr>
        <p:txBody>
          <a:bodyPr vert="horz"/>
          <a:lstStyle/>
          <a:p>
            <a:pPr lvl="0"/>
            <a:r>
              <a:rPr lang="en-US"/>
              <a:t>Slobodno-vezani prelazi u atomu vodonika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FF6C0-BD18-BE08-40F0-A174EE41CF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0"/>
            <a:ext cx="87429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F7CFA-BDD1-FC65-D700-30EAB43BD7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3160" y="2234699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9FEC-7F8F-83DA-9BD1-872AE4F17C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691" y="42064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CE17E-D092-D15E-EF8C-230CBF723E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72000" y="23538"/>
            <a:ext cx="2018879" cy="58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B62FD-35E3-DE10-7412-67759722E7B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66840" y="4668480"/>
            <a:ext cx="2171520" cy="628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B83-7C18-D102-4D23-39EA208BA1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Zavisnost koeficijenta apsorpcije kod b-f prelaza od talasne dužine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A81C5-D0EB-F0CA-C156-2D152AA8D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604440"/>
            <a:ext cx="7315200" cy="50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7443-6782-BDB0-B785-4636AE46C8E9}"/>
              </a:ext>
            </a:extLst>
          </p:cNvPr>
          <p:cNvSpPr txBox="1"/>
          <p:nvPr/>
        </p:nvSpPr>
        <p:spPr>
          <a:xfrm>
            <a:off x="6629400" y="3657600"/>
            <a:ext cx="2428200" cy="106345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talasnoj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dužini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imamo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doprinos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u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principu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više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od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b-f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prelaza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1B1C6-E330-2832-D360-B16A3862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3560" y="0"/>
            <a:ext cx="86090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C96F2-764B-DA5D-7339-D9759856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371599"/>
            <a:ext cx="6238800" cy="429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8E467-0564-9589-B066-74DB4C62B0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Slobodno – slobodni prelazi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8BF3D-D752-32D7-56BB-58BB5DD687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4680" y="685440"/>
            <a:ext cx="3705120" cy="40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E12F7-4BAF-7DE1-59C9-97C7146BE26F}"/>
              </a:ext>
            </a:extLst>
          </p:cNvPr>
          <p:cNvSpPr txBox="1"/>
          <p:nvPr/>
        </p:nvSpPr>
        <p:spPr>
          <a:xfrm>
            <a:off x="601200" y="577800"/>
            <a:ext cx="563760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Zakočno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zračenje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bi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bila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emisija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fotona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prolasku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elektrona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pored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pozitivnog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Postoji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obrnuti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proces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 (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Inverzni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bremsstrahlung!)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6E6-AAE4-E5E4-90C4-DC81D9FBF5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Negativan jon vodonika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EB441-DCD3-8307-2158-30B16FD61A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59004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Neprozračnost</a:t>
            </a:r>
            <a:r>
              <a:rPr lang="en-US" dirty="0"/>
              <a:t> </a:t>
            </a:r>
            <a:r>
              <a:rPr lang="en-US" dirty="0" err="1"/>
              <a:t>hladnijih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ne </a:t>
            </a: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opiše</a:t>
            </a:r>
            <a:r>
              <a:rPr lang="en-US" dirty="0"/>
              <a:t> </a:t>
            </a:r>
            <a:r>
              <a:rPr lang="en-US" dirty="0" err="1"/>
              <a:t>procesima</a:t>
            </a:r>
            <a:r>
              <a:rPr lang="en-US" dirty="0"/>
              <a:t> o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do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pričali</a:t>
            </a:r>
            <a:r>
              <a:rPr lang="en-US" dirty="0"/>
              <a:t> (</a:t>
            </a:r>
            <a:r>
              <a:rPr lang="en-US" b="1" dirty="0" err="1"/>
              <a:t>zašto</a:t>
            </a:r>
            <a:r>
              <a:rPr lang="en-US" b="1" dirty="0"/>
              <a:t>? 2-3 min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Wildt</a:t>
            </a:r>
            <a:r>
              <a:rPr lang="en-US" dirty="0"/>
              <a:t> (1939) je </a:t>
            </a:r>
            <a:r>
              <a:rPr lang="en-US" dirty="0" err="1"/>
              <a:t>pokazao</a:t>
            </a:r>
            <a:r>
              <a:rPr lang="en-US" dirty="0"/>
              <a:t> da je </a:t>
            </a:r>
            <a:r>
              <a:rPr lang="en-US" b="1" dirty="0"/>
              <a:t>H- </a:t>
            </a:r>
            <a:r>
              <a:rPr lang="en-US" dirty="0" err="1"/>
              <a:t>najznačajniji</a:t>
            </a:r>
            <a:r>
              <a:rPr lang="en-US" dirty="0"/>
              <a:t> </a:t>
            </a:r>
            <a:r>
              <a:rPr lang="en-US" dirty="0" err="1"/>
              <a:t>izvor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 u </a:t>
            </a:r>
            <a:r>
              <a:rPr lang="en-US" dirty="0" err="1"/>
              <a:t>Sunčevoj</a:t>
            </a:r>
            <a:r>
              <a:rPr lang="en-US" dirty="0"/>
              <a:t> </a:t>
            </a:r>
            <a:r>
              <a:rPr lang="en-US" dirty="0" err="1"/>
              <a:t>atmosferi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Energija</a:t>
            </a:r>
            <a:r>
              <a:rPr lang="en-US" dirty="0"/>
              <a:t> </a:t>
            </a:r>
            <a:r>
              <a:rPr lang="en-US" dirty="0" err="1"/>
              <a:t>veze</a:t>
            </a:r>
            <a:r>
              <a:rPr lang="en-US" dirty="0"/>
              <a:t> je </a:t>
            </a:r>
            <a:r>
              <a:rPr lang="en-US" dirty="0" err="1"/>
              <a:t>svega</a:t>
            </a:r>
            <a:r>
              <a:rPr lang="en-US" dirty="0"/>
              <a:t> 0.75eV,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toga “</a:t>
            </a:r>
            <a:r>
              <a:rPr lang="en-US" dirty="0" err="1"/>
              <a:t>jonizuje</a:t>
            </a:r>
            <a:r>
              <a:rPr lang="en-US" dirty="0"/>
              <a:t>”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jon</a:t>
            </a:r>
            <a:r>
              <a:rPr lang="en-US" dirty="0"/>
              <a:t> </a:t>
            </a:r>
            <a:r>
              <a:rPr lang="en-US" dirty="0" err="1"/>
              <a:t>nazad</a:t>
            </a:r>
            <a:r>
              <a:rPr lang="en-US" dirty="0"/>
              <a:t> u H + </a:t>
            </a:r>
            <a:r>
              <a:rPr lang="en-US" dirty="0" err="1"/>
              <a:t>elektron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E77EE-574D-C90B-AE2D-2B91EC0DAE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4839" y="2095199"/>
            <a:ext cx="7142760" cy="357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A1E6-A3CB-6E2B-8AD4-597500875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64340-3C83-313D-0F02-72DC90407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Sada </a:t>
            </a:r>
            <a:r>
              <a:rPr lang="en-US" dirty="0" err="1"/>
              <a:t>znamo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, </a:t>
            </a:r>
            <a:r>
              <a:rPr lang="en-US" dirty="0" err="1"/>
              <a:t>menjamo</a:t>
            </a:r>
            <a:r>
              <a:rPr lang="en-US" dirty="0"/>
              <a:t> </a:t>
            </a:r>
            <a:r>
              <a:rPr lang="en-US" dirty="0" err="1"/>
              <a:t>granice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dodajemo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1/μ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LTR,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Plankovu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(</a:t>
            </a:r>
            <a:r>
              <a:rPr lang="en-US" b="1" dirty="0"/>
              <a:t>2-3 min </a:t>
            </a:r>
            <a:r>
              <a:rPr lang="en-US" b="1" dirty="0" err="1"/>
              <a:t>šta</a:t>
            </a:r>
            <a:r>
              <a:rPr lang="en-US" b="1" dirty="0"/>
              <a:t> to </a:t>
            </a:r>
            <a:r>
              <a:rPr lang="en-US" b="1" dirty="0" err="1"/>
              <a:t>beše</a:t>
            </a:r>
            <a:r>
              <a:rPr lang="en-US" b="1" dirty="0"/>
              <a:t> </a:t>
            </a:r>
            <a:r>
              <a:rPr lang="en-US" b="1" dirty="0" err="1"/>
              <a:t>znači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?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! </a:t>
            </a:r>
            <a:r>
              <a:rPr lang="en-US" dirty="0" err="1"/>
              <a:t>Današnji</a:t>
            </a:r>
            <a:r>
              <a:rPr lang="en-US" dirty="0"/>
              <a:t> </a:t>
            </a:r>
            <a:r>
              <a:rPr lang="en-US" dirty="0" err="1"/>
              <a:t>čas</a:t>
            </a:r>
            <a:r>
              <a:rPr lang="en-US" dirty="0"/>
              <a:t> je o tome :)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C0DB5-668E-66C8-0555-18FABDD70E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2960" y="2107800"/>
            <a:ext cx="3390479" cy="6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7B3-EC26-F13A-B464-6C4490C432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1463399" cy="723240"/>
          </a:xfrm>
        </p:spPr>
        <p:txBody>
          <a:bodyPr vert="horz"/>
          <a:lstStyle/>
          <a:p>
            <a:pPr lvl="0"/>
            <a:r>
              <a:rPr lang="en-US"/>
              <a:t>Ostali apsorberi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44EE3-D811-A400-7D52-27DBC2C6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54560" y="360"/>
            <a:ext cx="752220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4082-DE70-0875-B924-447179361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Kako bismo onda izračunali koeficijent apsorpcije?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C426-4202-3615-5342-5567476790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Ograničimo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doprinosa</a:t>
            </a:r>
            <a:r>
              <a:rPr lang="en-US" dirty="0"/>
              <a:t>, za </a:t>
            </a: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dirty="0" err="1"/>
              <a:t>slične</a:t>
            </a:r>
            <a:r>
              <a:rPr lang="en-US" dirty="0"/>
              <a:t> </a:t>
            </a:r>
            <a:r>
              <a:rPr lang="en-US" dirty="0" err="1"/>
              <a:t>Suncu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Vezano-slobodni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(</a:t>
            </a:r>
            <a:r>
              <a:rPr lang="en-US" dirty="0" err="1"/>
              <a:t>jonizacija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u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).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Vezano-slobodni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slobodno-slobodni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negativnog</a:t>
            </a:r>
            <a:r>
              <a:rPr lang="en-US" dirty="0"/>
              <a:t> </a:t>
            </a:r>
            <a:r>
              <a:rPr lang="en-US" dirty="0" err="1"/>
              <a:t>jona</a:t>
            </a:r>
            <a:r>
              <a:rPr lang="en-US" dirty="0"/>
              <a:t> </a:t>
            </a:r>
            <a:r>
              <a:rPr lang="en-US" dirty="0" err="1"/>
              <a:t>vodonika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Tomsonovo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elektronima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82B8B-67C3-6265-C3F7-BEA1DC94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83440" y="1874160"/>
            <a:ext cx="2819160" cy="7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3C66B-4264-9197-D342-BD8B4D84BD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90760" y="3200400"/>
            <a:ext cx="707688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1FCF6-9792-00C2-064C-26D8D3BC8DD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95800" y="4503240"/>
            <a:ext cx="1666439" cy="3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E8AF-E9BF-0C45-A4D7-EE16E1A528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Ukupna neprozračnost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DEF34-014B-27FE-02C2-580C52EC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Zapamtite</a:t>
            </a:r>
            <a:r>
              <a:rPr lang="en-US" dirty="0"/>
              <a:t>: Ne </a:t>
            </a:r>
            <a:r>
              <a:rPr lang="en-US" dirty="0" err="1"/>
              <a:t>smemo</a:t>
            </a:r>
            <a:r>
              <a:rPr lang="en-US" dirty="0"/>
              <a:t> </a:t>
            </a:r>
            <a:r>
              <a:rPr lang="en-US" dirty="0" err="1"/>
              <a:t>sabirati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,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 </a:t>
            </a:r>
            <a:r>
              <a:rPr lang="en-US" dirty="0" err="1"/>
              <a:t>Mozemo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sabiramo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Dakle</a:t>
            </a:r>
            <a:r>
              <a:rPr lang="en-US" dirty="0"/>
              <a:t>,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ukupnu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</a:t>
            </a:r>
            <a:r>
              <a:rPr lang="en-US" dirty="0" err="1"/>
              <a:t>naše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saberemo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: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u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stanju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. </a:t>
            </a:r>
            <a:r>
              <a:rPr lang="en-US" b="1" dirty="0"/>
              <a:t>I to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svakoj</a:t>
            </a:r>
            <a:r>
              <a:rPr lang="en-US" b="1" dirty="0"/>
              <a:t> </a:t>
            </a:r>
            <a:r>
              <a:rPr lang="en-US" b="1" dirty="0" err="1"/>
              <a:t>dubini</a:t>
            </a:r>
            <a:r>
              <a:rPr lang="en-US" b="1" dirty="0"/>
              <a:t> u </a:t>
            </a:r>
            <a:r>
              <a:rPr lang="en-US" b="1" dirty="0" err="1"/>
              <a:t>modelu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. (5 min </a:t>
            </a:r>
            <a:r>
              <a:rPr lang="en-US" b="1" dirty="0" err="1"/>
              <a:t>diskusija</a:t>
            </a:r>
            <a:r>
              <a:rPr lang="en-US" b="1" dirty="0"/>
              <a:t> 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87D6F-DF31-D9F8-0BB3-0D0476DC35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28800" y="2198519"/>
            <a:ext cx="2819160" cy="7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36D96-F870-37DF-96E5-155F67186B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99759" y="3056400"/>
            <a:ext cx="707688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0538C-FC3F-E256-6003-450BFCA47A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205160" y="3783240"/>
            <a:ext cx="1666439" cy="3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0BA-F61B-41DE-CD3B-AF9A733F0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D0240-D6BC-E4EC-6ACA-968853C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F9BE-D8C5-1DA6-E3CD-A62D13C90C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B69E8-4AC9-6567-DDCE-6413D0A078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5-7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A23CE-FAFC-E787-E38A-27235B03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35A9-C18D-8923-A01A-28E52BD947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208B-C62F-3581-35B7-DBA4969172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8787-1D51-CC5C-924E-49CE21D6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8014-127E-FEE8-DF65-A2078CE3C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6BC9E-39A2-73C3-2852-F1AEB0EA1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imam 1023 </a:t>
            </a:r>
            <a:r>
              <a:rPr lang="en-US" dirty="0" err="1"/>
              <a:t>neutralnih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, masa po </a:t>
            </a:r>
            <a:r>
              <a:rPr lang="en-US" dirty="0" err="1"/>
              <a:t>čestici</a:t>
            </a:r>
            <a:r>
              <a:rPr lang="en-US" dirty="0"/>
              <a:t> je </a:t>
            </a:r>
            <a:r>
              <a:rPr lang="en-US" dirty="0" err="1"/>
              <a:t>veća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imam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protona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elektrona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 err="1"/>
              <a:t>ali</a:t>
            </a:r>
            <a:r>
              <a:rPr lang="en-US" b="1" dirty="0"/>
              <a:t> </a:t>
            </a:r>
            <a:r>
              <a:rPr lang="en-US" b="1" dirty="0" err="1"/>
              <a:t>pritisak</a:t>
            </a:r>
            <a:r>
              <a:rPr lang="en-US" b="1" dirty="0"/>
              <a:t> je </a:t>
            </a:r>
            <a:r>
              <a:rPr lang="en-US" b="1" dirty="0" err="1"/>
              <a:t>isti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64F04-1673-791E-DA57-D021D291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D80A-07E4-6882-5AA5-E13EA71BC2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294C-88A6-CC02-4FAE-03FC64CB39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1AE7-97DD-E8CA-99EA-B3BDAA5A6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F7FBA-C196-9618-28AB-EEAF029CC0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5CB-55CF-D4C1-3004-4D52ACC110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682C6-4DD4-B706-C924-3554ABAA40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tri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videti</a:t>
            </a:r>
            <a:r>
              <a:rPr lang="en-US" dirty="0"/>
              <a:t> da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kvadratnu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da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I</a:t>
            </a:r>
            <a:r>
              <a:rPr lang="en-US" b="1" dirty="0"/>
              <a:t> od </a:t>
            </a:r>
            <a:r>
              <a:rPr lang="en-US" b="1" dirty="0" err="1"/>
              <a:t>pritiska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BE064-5C66-DF8B-AF1E-9AE7D48C8D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6680" y="2712960"/>
            <a:ext cx="4343040" cy="161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A54A-F581-06F3-D753-6D9A698C0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Ali pre toga pitanje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748-334B-BB46-79CE-50152897B9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Smislite</a:t>
            </a:r>
            <a:r>
              <a:rPr lang="en-US" dirty="0"/>
              <a:t> bar </a:t>
            </a:r>
            <a:r>
              <a:rPr lang="en-US" dirty="0" err="1"/>
              <a:t>jedan</a:t>
            </a:r>
            <a:r>
              <a:rPr lang="en-US" dirty="0"/>
              <a:t> primer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b="1" dirty="0" err="1"/>
              <a:t>nije</a:t>
            </a:r>
            <a:r>
              <a:rPr lang="en-US" b="1" dirty="0"/>
              <a:t> </a:t>
            </a:r>
            <a:r>
              <a:rPr lang="en-US" dirty="0" err="1"/>
              <a:t>Plankova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u LTR!) - </a:t>
            </a:r>
            <a:r>
              <a:rPr lang="en-US" b="1" dirty="0"/>
              <a:t>3 min.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64FB-7945-619E-04A6-48FDF7AAF0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Kako bismo u ovo sada dodali negativan jon vodonika?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A763-8927-7316-63F9-04D20EB01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četiri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teže</a:t>
            </a:r>
            <a:r>
              <a:rPr lang="en-US" dirty="0"/>
              <a:t>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dirty="0" err="1"/>
              <a:t>analitički</a:t>
            </a:r>
            <a:r>
              <a:rPr lang="en-US" dirty="0"/>
              <a:t>. </a:t>
            </a:r>
            <a:r>
              <a:rPr lang="en-US" dirty="0" err="1"/>
              <a:t>Zamislite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u </a:t>
            </a:r>
            <a:r>
              <a:rPr lang="en-US" dirty="0" err="1"/>
              <a:t>odgovarajućim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 </a:t>
            </a:r>
            <a:r>
              <a:rPr lang="en-US" dirty="0" err="1"/>
              <a:t>nelinearan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jednačina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FE8E2-662E-E13F-539C-9D28802519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2320" y="1409759"/>
            <a:ext cx="5171760" cy="220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56FD-A926-5BED-3E17-A042930EF4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Ali da dobijemo b-f apsorpciju vodonika trebaju nam...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84DC-1BC1-DC17-12AD-BA0B37CF7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Populacije</a:t>
            </a:r>
            <a:r>
              <a:rPr lang="en-US" dirty="0"/>
              <a:t> (</a:t>
            </a:r>
            <a:r>
              <a:rPr lang="en-US" dirty="0" err="1"/>
              <a:t>naseljenosti</a:t>
            </a:r>
            <a:r>
              <a:rPr lang="en-US" dirty="0"/>
              <a:t>)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Bolcmanove</a:t>
            </a:r>
            <a:r>
              <a:rPr lang="en-US" dirty="0"/>
              <a:t> </a:t>
            </a:r>
            <a:r>
              <a:rPr lang="en-US" dirty="0" err="1"/>
              <a:t>raspodele</a:t>
            </a:r>
            <a:r>
              <a:rPr lang="en-US" dirty="0"/>
              <a:t>.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eksitacije</a:t>
            </a:r>
            <a:r>
              <a:rPr lang="en-US" dirty="0"/>
              <a:t>, </a:t>
            </a:r>
            <a:r>
              <a:rPr lang="en-US" dirty="0" err="1"/>
              <a:t>ovo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jednostavno</a:t>
            </a:r>
            <a:r>
              <a:rPr lang="en-US" dirty="0"/>
              <a:t>, za </a:t>
            </a:r>
            <a:r>
              <a:rPr lang="en-US" dirty="0" err="1"/>
              <a:t>i-ti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Particiona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U, za </a:t>
            </a:r>
            <a:r>
              <a:rPr lang="en-US" dirty="0" err="1"/>
              <a:t>neutralan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 je </a:t>
            </a:r>
            <a:r>
              <a:rPr lang="en-US" dirty="0" err="1"/>
              <a:t>jednaka</a:t>
            </a:r>
            <a:r>
              <a:rPr lang="en-US" dirty="0"/>
              <a:t> 2, a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se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odgovarajućih</a:t>
            </a:r>
            <a:r>
              <a:rPr lang="en-US" dirty="0"/>
              <a:t> </a:t>
            </a:r>
            <a:r>
              <a:rPr lang="en-US" dirty="0" err="1"/>
              <a:t>tablica</a:t>
            </a:r>
            <a:r>
              <a:rPr lang="en-US" dirty="0"/>
              <a:t> I </a:t>
            </a:r>
            <a:r>
              <a:rPr lang="en-US" dirty="0" err="1"/>
              <a:t>aproksimativnih</a:t>
            </a:r>
            <a:r>
              <a:rPr lang="en-US" dirty="0"/>
              <a:t> </a:t>
            </a:r>
            <a:r>
              <a:rPr lang="en-US" dirty="0" err="1"/>
              <a:t>izraza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populacija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je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populacije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. (</a:t>
            </a:r>
            <a:r>
              <a:rPr lang="en-US" dirty="0" err="1"/>
              <a:t>Videćemo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nedelje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0F26-0A5C-BA69-7821-DA3298F5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19240" y="2285280"/>
            <a:ext cx="2437920" cy="81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A0F6E-6845-41FF-CD25-6E9CA4721E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8760" y="0"/>
            <a:ext cx="75866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5AD9-AE9B-96C2-FE75-B02FE2D03C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0"/>
            <a:ext cx="5349600" cy="723240"/>
          </a:xfrm>
        </p:spPr>
        <p:txBody>
          <a:bodyPr vert="horz"/>
          <a:lstStyle/>
          <a:p>
            <a:pPr lvl="0"/>
            <a:r>
              <a:rPr lang="en-US"/>
              <a:t>Sve ovo zajedno nam daje mogućnost da opišemo...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BA28-070F-A8D1-D714-EA0B990E99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60376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 da je </a:t>
            </a:r>
            <a:r>
              <a:rPr lang="en-US" dirty="0" err="1"/>
              <a:t>osnova</a:t>
            </a:r>
            <a:r>
              <a:rPr lang="en-US" dirty="0"/>
              <a:t> </a:t>
            </a:r>
            <a:r>
              <a:rPr lang="en-US" dirty="0" err="1"/>
              <a:t>svega</a:t>
            </a:r>
            <a:r>
              <a:rPr lang="en-US" dirty="0"/>
              <a:t> u </a:t>
            </a:r>
            <a:r>
              <a:rPr lang="en-US" dirty="0" err="1"/>
              <a:t>Sahinoj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Boltzmannovoj</a:t>
            </a:r>
            <a:r>
              <a:rPr lang="en-US" dirty="0"/>
              <a:t>) </a:t>
            </a:r>
            <a:r>
              <a:rPr lang="en-US" dirty="0" err="1"/>
              <a:t>raspodeli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2A9D4-6F34-D1C9-E1EF-009E1C48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80600" y="0"/>
            <a:ext cx="41961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BBB69-1EC2-DAA2-400E-5AAD900BF9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67040" y="2572200"/>
            <a:ext cx="4190759" cy="29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10ABD55-0630-F849-EBC1-32B17C6ADBB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28600" y="1086480"/>
            <a:ext cx="9675360" cy="2799720"/>
          </a:xfrm>
        </p:spPr>
        <p:txBody>
          <a:bodyPr anchor="ctr"/>
          <a:lstStyle/>
          <a:p>
            <a:pPr lvl="0" algn="ctr">
              <a:buNone/>
            </a:pPr>
            <a:r>
              <a:rPr lang="en-US" sz="3200" dirty="0" err="1">
                <a:latin typeface="Rubik Light" pitchFamily="18"/>
              </a:rPr>
              <a:t>Slede</a:t>
            </a:r>
            <a:r>
              <a:rPr lang="sr-Latn-RS" sz="3200" dirty="0">
                <a:latin typeface="Rubik Light" pitchFamily="18"/>
              </a:rPr>
              <a:t>ći čas – možemo neki praktičan rad! </a:t>
            </a:r>
            <a:endParaRPr lang="en-US" sz="3200" dirty="0">
              <a:latin typeface="Rubik Light" pitchFamily="1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5BC8-9D24-C11B-491A-86F38268E2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3040" y="82080"/>
            <a:ext cx="9675360" cy="603720"/>
          </a:xfrm>
        </p:spPr>
        <p:txBody>
          <a:bodyPr vert="horz"/>
          <a:lstStyle/>
          <a:p>
            <a:pPr lvl="0"/>
            <a:r>
              <a:rPr lang="en-US"/>
              <a:t>Primer ne-LTR funkcije izvora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2686-E39C-10C8-860D-853A3AEBCF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vidljivu</a:t>
            </a:r>
            <a:r>
              <a:rPr lang="en-US" dirty="0"/>
              <a:t> </a:t>
            </a:r>
            <a:r>
              <a:rPr lang="en-US" dirty="0" err="1"/>
              <a:t>svetlost</a:t>
            </a:r>
            <a:r>
              <a:rPr lang="en-US" dirty="0"/>
              <a:t>,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je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odredjena</a:t>
            </a:r>
            <a:r>
              <a:rPr lang="en-US" dirty="0"/>
              <a:t> </a:t>
            </a:r>
            <a:r>
              <a:rPr lang="en-US" dirty="0" err="1"/>
              <a:t>rasejanom</a:t>
            </a:r>
            <a:r>
              <a:rPr lang="en-US" dirty="0"/>
              <a:t> </a:t>
            </a:r>
            <a:r>
              <a:rPr lang="en-US" dirty="0" err="1"/>
              <a:t>svetlošću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je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plavo</a:t>
            </a:r>
            <a:r>
              <a:rPr lang="en-US" dirty="0"/>
              <a:t>? (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je </a:t>
            </a:r>
            <a:r>
              <a:rPr lang="en-US" dirty="0" err="1"/>
              <a:t>optički</a:t>
            </a:r>
            <a:r>
              <a:rPr lang="en-US" dirty="0"/>
              <a:t> tanka).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253C0-5A9B-39BC-C550-D5D27FB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2782080"/>
            <a:ext cx="4222799" cy="2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5AF6-8B67-0C98-278E-4EBE8ABE77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Obratite pažnju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E74A-990F-BD50-C6AA-5D0E3D6AD0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Rekli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: </a:t>
            </a:r>
            <a:r>
              <a:rPr lang="en-US" b="1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(</a:t>
            </a:r>
            <a:r>
              <a:rPr lang="en-US" dirty="0" err="1"/>
              <a:t>termalizacija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. </a:t>
            </a:r>
            <a:r>
              <a:rPr lang="en-US" dirty="0" err="1"/>
              <a:t>Bitno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uklonjeni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zraka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termalna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 Na taj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vraćamo</a:t>
            </a:r>
            <a:r>
              <a:rPr lang="en-US" dirty="0"/>
              <a:t> </a:t>
            </a:r>
            <a:r>
              <a:rPr lang="en-US" dirty="0" err="1"/>
              <a:t>fotone</a:t>
            </a:r>
            <a:r>
              <a:rPr lang="en-US" dirty="0"/>
              <a:t> u </a:t>
            </a:r>
            <a:r>
              <a:rPr lang="en-US" dirty="0" err="1"/>
              <a:t>zrak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(pa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astronomskom</a:t>
            </a:r>
            <a:r>
              <a:rPr lang="en-US" dirty="0"/>
              <a:t>),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biste</a:t>
            </a:r>
            <a:r>
              <a:rPr lang="en-US" dirty="0"/>
              <a:t> </a:t>
            </a:r>
            <a:r>
              <a:rPr lang="en-US" dirty="0" err="1"/>
              <a:t>rekli</a:t>
            </a:r>
            <a:r>
              <a:rPr lang="en-US" dirty="0"/>
              <a:t> da </a:t>
            </a:r>
            <a:r>
              <a:rPr lang="en-US" dirty="0" err="1"/>
              <a:t>Zemljina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zrači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vidljivim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došlo</a:t>
            </a:r>
            <a:r>
              <a:rPr lang="en-US" dirty="0"/>
              <a:t> bi do </a:t>
            </a:r>
            <a:r>
              <a:rPr lang="en-US" dirty="0" err="1"/>
              <a:t>nesporazuma</a:t>
            </a:r>
            <a:r>
              <a:rPr lang="en-US" dirty="0"/>
              <a:t> :)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sada</a:t>
            </a:r>
            <a:r>
              <a:rPr lang="en-US" b="1" dirty="0"/>
              <a:t>,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jednaka</a:t>
            </a:r>
            <a:r>
              <a:rPr lang="en-US" dirty="0"/>
              <a:t> </a:t>
            </a:r>
            <a:r>
              <a:rPr lang="en-US" dirty="0" err="1"/>
              <a:t>Plankovoj</a:t>
            </a:r>
            <a:r>
              <a:rPr lang="en-US" dirty="0"/>
              <a:t> </a:t>
            </a:r>
            <a:r>
              <a:rPr lang="en-US" dirty="0" err="1"/>
              <a:t>funkciji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neprozračnost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AE3E-145B-03E3-9C85-50810B190D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Neprozračnost zavisi od talasne dužine!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FC708-6C7D-4ADA-6E8C-A450F38EA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To je </a:t>
            </a:r>
            <a:r>
              <a:rPr lang="en-US" dirty="0" err="1"/>
              <a:t>blago</a:t>
            </a:r>
            <a:r>
              <a:rPr lang="en-US" dirty="0"/>
              <a:t> </a:t>
            </a:r>
            <a:r>
              <a:rPr lang="en-US" dirty="0" err="1"/>
              <a:t>kontraintuitivno</a:t>
            </a:r>
            <a:r>
              <a:rPr lang="en-US" dirty="0"/>
              <a:t>, </a:t>
            </a:r>
            <a:r>
              <a:rPr lang="en-US" dirty="0" err="1"/>
              <a:t>pošto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za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suptilni</a:t>
            </a:r>
            <a:r>
              <a:rPr lang="en-US" dirty="0"/>
              <a:t> (</a:t>
            </a:r>
            <a:r>
              <a:rPr lang="en-US" dirty="0" err="1"/>
              <a:t>plavo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je </a:t>
            </a:r>
            <a:r>
              <a:rPr lang="en-US" dirty="0" err="1"/>
              <a:t>jedan</a:t>
            </a:r>
            <a:r>
              <a:rPr lang="en-US" dirty="0"/>
              <a:t> primer).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zvezdanim</a:t>
            </a:r>
            <a:r>
              <a:rPr lang="en-US" dirty="0"/>
              <a:t> </a:t>
            </a:r>
            <a:r>
              <a:rPr lang="en-US" dirty="0" err="1"/>
              <a:t>atmosferama</a:t>
            </a:r>
            <a:r>
              <a:rPr lang="en-US" dirty="0"/>
              <a:t>,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dopiru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48D56-5A76-40B4-1CE1-E0005D76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40" y="2971800"/>
            <a:ext cx="5476320" cy="189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EF92F-CA50-6ED9-46B9-6CB0D35ABAE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13760" y="2514600"/>
            <a:ext cx="4448520" cy="308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F3DB-2730-6DCA-9856-784330B2BD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Neprozračnost zavisi od talasne dužine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07FD1-0845-B9BB-96AD-1927C46ABA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Razlog</a:t>
            </a:r>
            <a:r>
              <a:rPr lang="en-US" dirty="0"/>
              <a:t> za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 je to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dominiraju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rasejanje</a:t>
            </a:r>
            <a:r>
              <a:rPr lang="en-US" dirty="0"/>
              <a:t> je </a:t>
            </a:r>
            <a:r>
              <a:rPr lang="en-US" dirty="0" err="1"/>
              <a:t>jače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kraćim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…)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Posledica</a:t>
            </a:r>
            <a:r>
              <a:rPr lang="en-US" dirty="0"/>
              <a:t> je da </a:t>
            </a:r>
            <a:r>
              <a:rPr lang="en-US" dirty="0" err="1"/>
              <a:t>nebeska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drugačije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gledamo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BD7E-4E41-A2AA-2F17-68EBC2B9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3360" y="1982160"/>
            <a:ext cx="6169680" cy="350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C663-A905-61D1-7B9F-B3BDAAEDE7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Suptilniji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29EA-BAF6-B367-881F-FCBD5C23B1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posmatrano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656.3 nm (H alpha), 396.8 nm (Ca II H) </a:t>
            </a:r>
            <a:r>
              <a:rPr lang="en-US" dirty="0" err="1"/>
              <a:t>i</a:t>
            </a:r>
            <a:r>
              <a:rPr lang="en-US" dirty="0"/>
              <a:t> 405 nm (G band)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D72B3-3BA1-F2EB-D2B4-9142DEC12E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68759" y="2239963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9FBC-BB8A-15A5-B304-C0467B6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15461" y="1651499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7C6F8-E975-4170-F18C-E493DCE8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1188719"/>
            <a:ext cx="457200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5BBE-BAF0-2116-D8C4-B1C5D6EDBA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“Visina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8597-14A8-F9C2-6DE5-ABA3EF62F5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85440"/>
            <a:ext cx="5666759" cy="46746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Setimo</a:t>
            </a:r>
            <a:r>
              <a:rPr lang="en-US" dirty="0"/>
              <a:t> se (</a:t>
            </a:r>
            <a:r>
              <a:rPr lang="en-US" dirty="0" err="1"/>
              <a:t>vežbe</a:t>
            </a:r>
            <a:r>
              <a:rPr lang="en-US" dirty="0"/>
              <a:t>) da: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leži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visinama</a:t>
            </a:r>
            <a:r>
              <a:rPr lang="en-US" dirty="0"/>
              <a:t> za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visine</a:t>
            </a:r>
            <a:r>
              <a:rPr lang="en-US" dirty="0"/>
              <a:t> </a:t>
            </a:r>
            <a:r>
              <a:rPr lang="en-US" dirty="0" err="1"/>
              <a:t>odgovaraju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temperaturama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drugačiju</a:t>
            </a:r>
            <a:r>
              <a:rPr lang="en-US" dirty="0"/>
              <a:t> </a:t>
            </a:r>
            <a:r>
              <a:rPr lang="en-US" dirty="0" err="1"/>
              <a:t>temperaturnu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, pa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“</a:t>
            </a:r>
            <a:r>
              <a:rPr lang="en-US" dirty="0" err="1"/>
              <a:t>slike</a:t>
            </a:r>
            <a:r>
              <a:rPr lang="en-US" dirty="0"/>
              <a:t>”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Ovakve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fokusirajući</a:t>
            </a:r>
            <a:r>
              <a:rPr lang="en-US" dirty="0"/>
              <a:t> se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405C7-C33C-3D9C-B9CC-28D01D96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2279" y="0"/>
            <a:ext cx="398448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1CFE9-DC57-99F0-3AE5-53092505D3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99880" y="1339560"/>
            <a:ext cx="1933200" cy="31392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18947</TotalTime>
  <Words>1550</Words>
  <Application>Microsoft Office PowerPoint</Application>
  <PresentationFormat>Custom</PresentationFormat>
  <Paragraphs>157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Ali pre toga pitanje</vt:lpstr>
      <vt:lpstr>Primer ne-LTR funkcije izvora</vt:lpstr>
      <vt:lpstr>Obratite pažnju</vt:lpstr>
      <vt:lpstr>Neprozračnost zavisi od talasne dužine!</vt:lpstr>
      <vt:lpstr>Neprozračnost zavisi od talasne dužine</vt:lpstr>
      <vt:lpstr>Suptilniji primer</vt:lpstr>
      <vt:lpstr>“Visina formiranja”</vt:lpstr>
      <vt:lpstr>Malo formalnije</vt:lpstr>
      <vt:lpstr>Uticaj zavisnosti koeficijenta apsorpcije od talasne dužine na izgled spektra</vt:lpstr>
      <vt:lpstr>Šta sve doprinosi apsorpciji na nekoj talasnoj dužini</vt:lpstr>
      <vt:lpstr>Šta sve doprinosi apsorpciji na nekoj talasnoj dužini</vt:lpstr>
      <vt:lpstr>Slobodno-vezani prelazi u atomu vodonika</vt:lpstr>
      <vt:lpstr>PowerPoint Presentation</vt:lpstr>
      <vt:lpstr>Zavisnost koeficijenta apsorpcije kod b-f prelaza od talasne dužine</vt:lpstr>
      <vt:lpstr>PowerPoint Presentation</vt:lpstr>
      <vt:lpstr>Slobodno – slobodni prelazi</vt:lpstr>
      <vt:lpstr>Negativan jon vodonika</vt:lpstr>
      <vt:lpstr>Ostali apsorberi</vt:lpstr>
      <vt:lpstr>Kako bismo onda izračunali koeficijent apsorpcije?</vt:lpstr>
      <vt:lpstr>Ukupna neprozračnost</vt:lpstr>
      <vt:lpstr>Lokalna termodinamička ravnoteža - čestice</vt:lpstr>
      <vt:lpstr>Jednačina stanja</vt:lpstr>
      <vt:lpstr>Jednačina stanja</vt:lpstr>
      <vt:lpstr>Jednačina stanja</vt:lpstr>
      <vt:lpstr>Jednačina stanja za čist vodonik</vt:lpstr>
      <vt:lpstr>Jednačina stanja za čist vodonik</vt:lpstr>
      <vt:lpstr>Jednačina stanja za čist vodonik</vt:lpstr>
      <vt:lpstr>Kako bismo u ovo sada dodali negativan jon vodonika?</vt:lpstr>
      <vt:lpstr>Ali da dobijemo b-f apsorpciju vodonika trebaju nam...</vt:lpstr>
      <vt:lpstr>PowerPoint Presentation</vt:lpstr>
      <vt:lpstr>Sve ovo zajedno nam daje mogućnost da opišemo...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2184</cp:revision>
  <dcterms:created xsi:type="dcterms:W3CDTF">2021-01-12T21:16:47Z</dcterms:created>
  <dcterms:modified xsi:type="dcterms:W3CDTF">2024-10-29T14:05:47Z</dcterms:modified>
</cp:coreProperties>
</file>